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33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334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288" r:id="rId47"/>
    <p:sldId id="289" r:id="rId48"/>
    <p:sldId id="320" r:id="rId49"/>
    <p:sldId id="274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8" d="100"/>
          <a:sy n="78" d="100"/>
        </p:scale>
        <p:origin x="108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47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ooshii/spaceX-landing-success-prediction/blob/main/2.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ooshii/spaceX-landing-success-prediction/blob/main/3.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ooshii/spaceX-landing-success-prediction/blob/main/5.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ooshii/spaceX-landing-success-prediction/blob/main/4.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ooshii/spaceX-landing-success-prediction/blob/main/6.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ooshii/spaceX-landing-success-prediction/blob/main/7.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ooshii/spaceX-landing-success-prediction/blob/main/8.SpaceX_Machine%20Learning%20Prediction_Part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ooshii/spaceX-landing-success-prediction/blob/main/1.jupyter-labs-spacex-data-collection-api%20(1)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9820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Arushi Kapoor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16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April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 to notebook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Click here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6027811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3A17FC-C60B-27E9-A9A2-2F9B1C23ECE8}"/>
              </a:ext>
            </a:extLst>
          </p:cNvPr>
          <p:cNvSpPr/>
          <p:nvPr/>
        </p:nvSpPr>
        <p:spPr>
          <a:xfrm>
            <a:off x="7236542" y="1956619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</a:rPr>
              <a:t>Request Rocket launch data from Wikipedia </a:t>
            </a:r>
            <a:endParaRPr lang="en-IN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0655F723-AB70-F32E-784F-01435FDE0993}"/>
              </a:ext>
            </a:extLst>
          </p:cNvPr>
          <p:cNvSpPr/>
          <p:nvPr/>
        </p:nvSpPr>
        <p:spPr>
          <a:xfrm>
            <a:off x="8495071" y="2733368"/>
            <a:ext cx="219701" cy="4129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2B344D-82E9-6B93-74B7-7885B74ABA29}"/>
              </a:ext>
            </a:extLst>
          </p:cNvPr>
          <p:cNvSpPr/>
          <p:nvPr/>
        </p:nvSpPr>
        <p:spPr>
          <a:xfrm>
            <a:off x="7269162" y="3172733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0" dirty="0">
                <a:solidFill>
                  <a:srgbClr val="FFFFFF"/>
                </a:solidFill>
                <a:effectLst/>
              </a:rPr>
              <a:t>Web Scrap records with </a:t>
            </a:r>
            <a:r>
              <a:rPr lang="en-US" sz="1400" b="1" i="0" dirty="0" err="1">
                <a:solidFill>
                  <a:srgbClr val="FFFFFF"/>
                </a:solidFill>
                <a:effectLst/>
              </a:rPr>
              <a:t>BeautifulSoup</a:t>
            </a:r>
            <a:r>
              <a:rPr lang="en-US" sz="1400" b="1" i="0" dirty="0">
                <a:solidFill>
                  <a:srgbClr val="FFFFFF"/>
                </a:solidFill>
                <a:effectLst/>
              </a:rPr>
              <a:t>()</a:t>
            </a:r>
            <a:endParaRPr lang="en-IN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DB3C0F-A6DA-9AB2-D872-51DB4157D985}"/>
              </a:ext>
            </a:extLst>
          </p:cNvPr>
          <p:cNvSpPr/>
          <p:nvPr/>
        </p:nvSpPr>
        <p:spPr>
          <a:xfrm>
            <a:off x="7269162" y="4421309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Parse Table and convert to Pandas </a:t>
            </a:r>
            <a:r>
              <a:rPr lang="en-IN" b="1" dirty="0" err="1"/>
              <a:t>DataFrame</a:t>
            </a:r>
            <a:r>
              <a:rPr lang="en-IN" b="1" dirty="0"/>
              <a:t> 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9CA165B-F666-E6D4-724E-835458B080A0}"/>
              </a:ext>
            </a:extLst>
          </p:cNvPr>
          <p:cNvSpPr/>
          <p:nvPr/>
        </p:nvSpPr>
        <p:spPr>
          <a:xfrm>
            <a:off x="8495070" y="3963080"/>
            <a:ext cx="219701" cy="4129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964129" y="4434347"/>
            <a:ext cx="3578942" cy="174261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9657169-294A-5162-E87B-3B840E78EC73}"/>
              </a:ext>
            </a:extLst>
          </p:cNvPr>
          <p:cNvSpPr/>
          <p:nvPr/>
        </p:nvSpPr>
        <p:spPr>
          <a:xfrm>
            <a:off x="4460722" y="1575377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rgbClr val="FFFFFF"/>
                </a:solidFill>
                <a:effectLst/>
              </a:rPr>
              <a:t>Calculate the number of launches on each site</a:t>
            </a:r>
            <a:endParaRPr lang="en-IN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30262519-D901-35F8-C6A7-985E7A4ADFD6}"/>
              </a:ext>
            </a:extLst>
          </p:cNvPr>
          <p:cNvSpPr/>
          <p:nvPr/>
        </p:nvSpPr>
        <p:spPr>
          <a:xfrm>
            <a:off x="5719251" y="2352126"/>
            <a:ext cx="219701" cy="4129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A77EE1-D31A-7327-5661-D488DA9A8B9F}"/>
              </a:ext>
            </a:extLst>
          </p:cNvPr>
          <p:cNvSpPr/>
          <p:nvPr/>
        </p:nvSpPr>
        <p:spPr>
          <a:xfrm>
            <a:off x="4493342" y="2791491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rgbClr val="FFFFFF"/>
                </a:solidFill>
                <a:effectLst/>
              </a:rPr>
              <a:t>Calculate the number and occurrence of each orbit</a:t>
            </a:r>
            <a:endParaRPr lang="en-IN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3D6768-3470-B4D7-72F2-DA6A4F65A864}"/>
              </a:ext>
            </a:extLst>
          </p:cNvPr>
          <p:cNvSpPr/>
          <p:nvPr/>
        </p:nvSpPr>
        <p:spPr>
          <a:xfrm>
            <a:off x="4493342" y="4040067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rgbClr val="FFFFFF"/>
                </a:solidFill>
                <a:effectLst/>
              </a:rPr>
              <a:t>Calculate the number and occurrence of mission outcome of the orbits</a:t>
            </a:r>
            <a:endParaRPr lang="en-IN" b="1" dirty="0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C0558605-29FB-1DBF-057E-CBA625AF7134}"/>
              </a:ext>
            </a:extLst>
          </p:cNvPr>
          <p:cNvSpPr/>
          <p:nvPr/>
        </p:nvSpPr>
        <p:spPr>
          <a:xfrm>
            <a:off x="5719250" y="3581838"/>
            <a:ext cx="219701" cy="4129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974F0BB8-F99C-1BBF-9A4B-6BCADDF25B1A}"/>
              </a:ext>
            </a:extLst>
          </p:cNvPr>
          <p:cNvSpPr/>
          <p:nvPr/>
        </p:nvSpPr>
        <p:spPr>
          <a:xfrm>
            <a:off x="5719249" y="4822962"/>
            <a:ext cx="219701" cy="4129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CA0496-2AC2-C9A0-F4EB-DBD81161D02D}"/>
              </a:ext>
            </a:extLst>
          </p:cNvPr>
          <p:cNvSpPr/>
          <p:nvPr/>
        </p:nvSpPr>
        <p:spPr>
          <a:xfrm>
            <a:off x="4493342" y="5312158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rgbClr val="FFFFFF"/>
                </a:solidFill>
                <a:effectLst/>
              </a:rPr>
              <a:t>Create a landing outcome label from Outcome column</a:t>
            </a:r>
            <a:endParaRPr lang="en-IN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EC8E05-F8BA-BE61-26D3-BC5B25980A64}"/>
              </a:ext>
            </a:extLst>
          </p:cNvPr>
          <p:cNvSpPr txBox="1"/>
          <p:nvPr/>
        </p:nvSpPr>
        <p:spPr>
          <a:xfrm>
            <a:off x="8242824" y="3716901"/>
            <a:ext cx="3215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Github</a:t>
            </a:r>
            <a:r>
              <a:rPr lang="en-IN" dirty="0"/>
              <a:t> Link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hlinkClick r:id="rId3"/>
              </a:rPr>
              <a:t>Click here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E0C415-B620-EB05-D337-5358066AA499}"/>
              </a:ext>
            </a:extLst>
          </p:cNvPr>
          <p:cNvSpPr txBox="1"/>
          <p:nvPr/>
        </p:nvSpPr>
        <p:spPr>
          <a:xfrm>
            <a:off x="363794" y="1848465"/>
            <a:ext cx="31266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Performed some Exploratory Data Analysis (EDA) to find some patterns in the data and determine what would be the label for training supervised models.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Charts Plotted:</a:t>
            </a:r>
          </a:p>
          <a:p>
            <a:pPr marL="0" indent="0">
              <a:buNone/>
            </a:pPr>
            <a:r>
              <a:rPr lang="en-US" dirty="0"/>
              <a:t>	1. </a:t>
            </a:r>
            <a:r>
              <a:rPr lang="en-US" dirty="0">
                <a:solidFill>
                  <a:srgbClr val="FF0000"/>
                </a:solidFill>
              </a:rPr>
              <a:t>Scatter Plot</a:t>
            </a:r>
            <a:r>
              <a:rPr lang="en-US" dirty="0"/>
              <a:t>- </a:t>
            </a:r>
            <a:r>
              <a:rPr lang="en-US" b="0" i="1" dirty="0">
                <a:effectLst/>
              </a:rPr>
              <a:t>Visualize the relationship between Flight 	Number and Launch Site, </a:t>
            </a: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</a:rPr>
              <a:t>Visualize the relationship between Payload and Launch Site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etc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2. </a:t>
            </a:r>
            <a:r>
              <a:rPr lang="en-US" dirty="0">
                <a:solidFill>
                  <a:srgbClr val="FF0000"/>
                </a:solidFill>
              </a:rPr>
              <a:t>Bar Chart </a:t>
            </a:r>
            <a:r>
              <a:rPr lang="en-US" dirty="0"/>
              <a:t>- </a:t>
            </a:r>
            <a:r>
              <a:rPr lang="en-US" b="0" i="1" dirty="0">
                <a:effectLst/>
              </a:rPr>
              <a:t>Visualize the relationship between success 	rate of each orbit type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3. </a:t>
            </a:r>
            <a:r>
              <a:rPr lang="en-US" dirty="0">
                <a:solidFill>
                  <a:srgbClr val="FF0000"/>
                </a:solidFill>
              </a:rPr>
              <a:t>Line chart</a:t>
            </a:r>
            <a:r>
              <a:rPr lang="en-US" dirty="0"/>
              <a:t>- </a:t>
            </a:r>
            <a:r>
              <a:rPr lang="en-US" b="0" i="1" dirty="0">
                <a:effectLst/>
              </a:rPr>
              <a:t>Visualize the launch success yearly trend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000" dirty="0" err="1">
                <a:solidFill>
                  <a:srgbClr val="FF0000"/>
                </a:solidFill>
              </a:rPr>
              <a:t>Github</a:t>
            </a:r>
            <a:r>
              <a:rPr lang="en-US" sz="2000" dirty="0">
                <a:solidFill>
                  <a:srgbClr val="FF0000"/>
                </a:solidFill>
              </a:rPr>
              <a:t> link – </a:t>
            </a:r>
            <a:r>
              <a:rPr lang="en-US" sz="2000" dirty="0">
                <a:solidFill>
                  <a:srgbClr val="FF0000"/>
                </a:solidFill>
                <a:hlinkClick r:id="rId3"/>
              </a:rPr>
              <a:t>Click here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YAFdJjTk5UU 0"/>
              </a:rPr>
              <a:t>SQL queries carried out to do the following: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YAFdJjTk5UU 0"/>
            </a:endParaRPr>
          </a:p>
          <a:p>
            <a:pPr lvl="1"/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Display the names of the unique launch sites in the space mission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Display 5 records where launch sites begin with the string 'CCA'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Display the total payload mass carried by boosters launched by NASA (CRS)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Display average payload mass carried by booster version F9 v1.1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List the names of the boosters which have success in drone ship and have payload mass greater than 4000 but less than 6000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List the names of the </a:t>
            </a:r>
            <a:r>
              <a:rPr lang="en-US" sz="1600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booster_versions</a:t>
            </a:r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which have carried the maximum payload mass. Use a subquery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List the records which will display the month names, failure </a:t>
            </a:r>
            <a:r>
              <a:rPr lang="en-US" sz="1600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landing_outcomes</a:t>
            </a:r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in drone ship ,booster versions, </a:t>
            </a:r>
            <a:r>
              <a:rPr lang="en-US" sz="1600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launch_site</a:t>
            </a:r>
            <a:r>
              <a:rPr lang="en-US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for the months in year 2015.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/>
          </a:p>
          <a:p>
            <a:r>
              <a:rPr lang="en-US" sz="1600" dirty="0" err="1">
                <a:solidFill>
                  <a:srgbClr val="C00000"/>
                </a:solidFill>
              </a:rPr>
              <a:t>Github</a:t>
            </a:r>
            <a:r>
              <a:rPr lang="en-US" sz="1600" dirty="0">
                <a:solidFill>
                  <a:srgbClr val="C00000"/>
                </a:solidFill>
              </a:rPr>
              <a:t> link – </a:t>
            </a:r>
            <a:r>
              <a:rPr lang="en-US" sz="1600" dirty="0">
                <a:solidFill>
                  <a:srgbClr val="C00000"/>
                </a:solidFill>
                <a:hlinkClick r:id="rId3"/>
              </a:rPr>
              <a:t>click here</a:t>
            </a:r>
            <a:endParaRPr lang="en-US" sz="1600" dirty="0">
              <a:solidFill>
                <a:srgbClr val="C00000"/>
              </a:solidFill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dirty="0" err="1"/>
              <a:t>Folium.Marker</a:t>
            </a:r>
            <a:r>
              <a:rPr lang="en-US" sz="2400" dirty="0"/>
              <a:t> and </a:t>
            </a:r>
            <a:r>
              <a:rPr lang="en-US" sz="2400" dirty="0" err="1"/>
              <a:t>folium.circle</a:t>
            </a:r>
            <a:r>
              <a:rPr lang="en-US" sz="2400" dirty="0"/>
              <a:t> are added for each launch site on map</a:t>
            </a:r>
          </a:p>
          <a:p>
            <a:r>
              <a:rPr lang="en-US" sz="2400" dirty="0"/>
              <a:t>Success/failed launches for each site on the map are marked</a:t>
            </a:r>
          </a:p>
          <a:p>
            <a:r>
              <a:rPr lang="en-US" sz="2400" dirty="0" err="1"/>
              <a:t>Folium.Marker</a:t>
            </a:r>
            <a:r>
              <a:rPr lang="en-US" sz="2400" dirty="0"/>
              <a:t> and </a:t>
            </a:r>
            <a:r>
              <a:rPr lang="en-US" sz="2400" dirty="0" err="1"/>
              <a:t>folium.circle</a:t>
            </a:r>
            <a:r>
              <a:rPr lang="en-US" sz="2400" dirty="0"/>
              <a:t> are added for each launch result in </a:t>
            </a:r>
            <a:r>
              <a:rPr lang="en-US" sz="2400" dirty="0" err="1"/>
              <a:t>spacex_df</a:t>
            </a:r>
            <a:endParaRPr lang="en-US" sz="2400" dirty="0"/>
          </a:p>
          <a:p>
            <a:r>
              <a:rPr lang="en-US" sz="2400" dirty="0"/>
              <a:t>Distances between a launch site to its proximities is calculated</a:t>
            </a:r>
          </a:p>
          <a:p>
            <a:r>
              <a:rPr lang="en-US" dirty="0" err="1">
                <a:solidFill>
                  <a:srgbClr val="FF0000"/>
                </a:solidFill>
              </a:rPr>
              <a:t>Github</a:t>
            </a:r>
            <a:r>
              <a:rPr lang="en-US" dirty="0">
                <a:solidFill>
                  <a:srgbClr val="FF0000"/>
                </a:solidFill>
              </a:rPr>
              <a:t> link –</a:t>
            </a:r>
            <a:r>
              <a:rPr lang="en-US" dirty="0">
                <a:solidFill>
                  <a:srgbClr val="FF0000"/>
                </a:solidFill>
                <a:hlinkClick r:id="rId3"/>
              </a:rPr>
              <a:t> click here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Pie chart shows success count for all launch sites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KSC LC-39A has the most number of successful launches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CCAFS SLC 40 has the least number of successful launches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Scatter plot shows success count on Payload masses for all sites</a:t>
            </a: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link – </a:t>
            </a:r>
            <a:r>
              <a:rPr lang="en-US" dirty="0">
                <a:hlinkClick r:id="rId3"/>
              </a:rPr>
              <a:t>click here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Perform exploratory Data Analysis and determine Training Labels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create a column for the class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Standardize the data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Split into training data and test data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Find best Hyperparameter for SVM, Classification Trees and Logistic Regression – Grid Search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Find the method performs best using test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err="1"/>
              <a:t>Github</a:t>
            </a:r>
            <a:r>
              <a:rPr lang="en-US" sz="1600" dirty="0"/>
              <a:t> link – </a:t>
            </a:r>
            <a:r>
              <a:rPr lang="en-US" sz="1600" dirty="0">
                <a:hlinkClick r:id="rId3"/>
              </a:rPr>
              <a:t>click here</a:t>
            </a:r>
            <a:endParaRPr lang="en-US" sz="1600" b="0" i="0" dirty="0"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b="0" i="0" dirty="0">
                <a:solidFill>
                  <a:schemeClr val="tx1"/>
                </a:solidFill>
                <a:effectLst/>
              </a:rPr>
              <a:t>All models performed equally well with accuracy 83.3%</a:t>
            </a:r>
            <a:endParaRPr lang="en-US" sz="1800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09FA73-2110-495A-ACA4-4DEC4C00E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8224" y="2976715"/>
            <a:ext cx="2796782" cy="195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tx1"/>
                </a:solidFill>
              </a:rPr>
              <a:t>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F03370-D98C-9370-3897-34529932B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083" y="2147886"/>
            <a:ext cx="9789834" cy="457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199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E55AC-40B5-3FFB-BC49-CFB9D435A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845" y="1541196"/>
            <a:ext cx="9114310" cy="477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6A77A4-EBF7-40B2-3559-536EA5285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983" y="1681797"/>
            <a:ext cx="8725656" cy="434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DB6D24-EDCB-DA98-7CA4-03D557252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54" y="1420437"/>
            <a:ext cx="8664691" cy="500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BCDD20-0955-5925-16D7-19276CE82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792" y="1556437"/>
            <a:ext cx="8710415" cy="476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0B1B08-65D9-D58F-9652-F8C1BD756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345" y="1527204"/>
            <a:ext cx="7888932" cy="449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310B91-B348-88D6-3D0F-FAEC51A5F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427" y="1742463"/>
            <a:ext cx="6767146" cy="41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7E43F2-02E9-72DF-70F0-981D23355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442" y="2125867"/>
            <a:ext cx="5730737" cy="26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E103AC-1D09-FDD0-ACAE-6C4A2FC0C00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1155016" y="1825625"/>
            <a:ext cx="9745589" cy="435133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FDB7D2-BD83-DC7D-2861-97E807A0F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220" y="2335435"/>
            <a:ext cx="6919560" cy="218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88810A-AF66-55B0-650B-D1E91AF01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8565" y="2369728"/>
            <a:ext cx="7254869" cy="211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61652"/>
            <a:ext cx="9482955" cy="349045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+mn-lt"/>
              </a:rPr>
              <a:t>The objective of the capstone project is to determine the price of each launch. This is done by gathering information about Space X and creating dashboards.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+mn-lt"/>
              </a:rPr>
              <a:t>It is also found whether SpaceX will reuse the first stage. Instead of using rocket science to determine if the first stage will land successfully, we have trained a machine learning model and used public information to predict if SpaceX will reuse the first stage.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20BBE6-87D9-1C81-C4F6-F95DB741C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343" y="2217315"/>
            <a:ext cx="8009314" cy="24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Payload FROM SPACEXTBL WHERE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= "Success (drone ship)" AND PAYLOAD_MASS__KG_ &gt; 4000 and PAYLOAD_MASS__KG_ &lt;6000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4569D8-AF94-31CE-65BD-C431632C6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956" y="3661217"/>
            <a:ext cx="4016088" cy="16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F2630E-7EA5-DB28-0811-9311783B0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584" y="1954402"/>
            <a:ext cx="7978831" cy="294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28088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PAYLOAD_MASS__KG_ FROM SPACEXTBL WHERE PAYLOAD_MASS__KG_  = (SELECT MAX(PAYLOAD_MASS__KG_) FROM SPACEXTBL)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E4B693-B72D-902A-2836-EE4ABBFA1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0174" y="1825625"/>
            <a:ext cx="2949196" cy="392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455537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sz="2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</a:t>
            </a:r>
            <a:r>
              <a:rPr lang="en-US" sz="2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 6, 2) AS Month,"</a:t>
            </a:r>
            <a:r>
              <a:rPr lang="en-US" sz="2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</a:t>
            </a: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", "</a:t>
            </a:r>
            <a:r>
              <a:rPr lang="en-US" sz="2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", Payload, "PAYLOAD_MASS__KG_", "</a:t>
            </a:r>
            <a:r>
              <a:rPr lang="en-US" sz="2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Mission_Outcome</a:t>
            </a: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", "Landing _Outcome" FROM SPACEXTBL WHERE </a:t>
            </a:r>
            <a:r>
              <a:rPr lang="en-US" sz="2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(Date,0,5)='2015' AND "Landing _Outcome" = 'Failure (drone ship)';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* FROM SPACEXTBL WHERE "Landing _Outcome" LIKE 'Success%' AND (Date BETWEEN '2010-06-04' AND '2017-03-20') ORDER BY Date DESC;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629752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Map: map with marked launch sites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CF48A4-F25C-A51B-FC0B-87AD79DD0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127" y="1943715"/>
            <a:ext cx="8131245" cy="411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7051135-A384-3A12-F2BC-8945069C390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1340281" y="1746967"/>
            <a:ext cx="9745589" cy="435133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Map: Mark the success/failed launches for each site on the map </a:t>
            </a:r>
          </a:p>
          <a:p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4C7A50-BA70-6031-3305-B0D152FF3A9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1728897" y="1710748"/>
            <a:ext cx="8597827" cy="431482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3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7000" dirty="0">
                <a:solidFill>
                  <a:srgbClr val="0B49CB"/>
                </a:solidFill>
                <a:latin typeface="Abadi"/>
              </a:rPr>
              <a:t>Folium Map: Calculate the distances between a launch site to its proximities </a:t>
            </a:r>
          </a:p>
          <a:p>
            <a:r>
              <a:rPr lang="en-US" dirty="0">
                <a:solidFill>
                  <a:srgbClr val="0B49CB"/>
                </a:solidFill>
                <a:latin typeface="Abad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927123"/>
            <a:ext cx="10269742" cy="4098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Falcon9 data we are trying to draw conclusions if  first stage will be re-used and hence determine the cost of the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Stages of the capstone project: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Collecting the data - API and Web Scrapping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 - EDA to find some patterns in that data.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analysis with SQL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analysis with Pandas and Matplotlib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60F54-8567-8130-CD3A-2E0ECCFC5EB5}"/>
              </a:ext>
            </a:extLst>
          </p:cNvPr>
          <p:cNvSpPr txBox="1"/>
          <p:nvPr/>
        </p:nvSpPr>
        <p:spPr>
          <a:xfrm>
            <a:off x="3048000" y="324679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Dashboard: Pie chart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78AC46-B2DC-954D-7D29-2D3AF9F20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81323"/>
            <a:ext cx="12192000" cy="269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FC16D4-B5A0-2974-4A0A-70DC1A867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08714"/>
            <a:ext cx="12192000" cy="287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9789835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models performed equally well with an accuracy of 83.3%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6CDB7C-CB0E-A1BE-F58F-26457394A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1402" y="3307736"/>
            <a:ext cx="2949196" cy="18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245497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models performed equally well with an  accuracy of 83.3%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49B1D5-21FE-ED0A-A2F8-9FD6D2DBD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910" y="1697038"/>
            <a:ext cx="5410669" cy="43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950469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API and Web Scrapping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SQL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data visualization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trained on several models – Logistic Regression, KNN, Decision Trees, SVM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Tunning of Hyperparameter using Grid Search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Accuracy: 83.3% for all the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Data is collected via API and Web Scrapping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EDA to find some patterns in the data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Data was trained on several models like Logistic Regression, SVM, Decision Tree and KNN to see which gives best accuracy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>
                <a:solidFill>
                  <a:schemeClr val="bg1">
                    <a:lumMod val="50000"/>
                  </a:schemeClr>
                </a:solidFill>
                <a:latin typeface="Abadi"/>
              </a:rPr>
              <a:t>Hyperparameters for the models was selected by Grid Search approach.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YAFdJjTk5UU 0"/>
              </a:rPr>
              <a:t>1. </a:t>
            </a: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YAFdJjTk5UU 0"/>
              </a:rPr>
              <a:t>Request and parse the SpaceX launch data using the GET request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YAFdJjTk5UU 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Decode the response content as a Json using .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json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() and turn it into a Pandas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dataframe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using .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json_normalize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()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Use the API again to get information about the launches using the IDs given for each launch. Specifically we will be using columns rocket, payloads, launchpad, and cores.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YAFdJjTk5UU 0"/>
              </a:rPr>
              <a:t>2. Filter the </a:t>
            </a:r>
            <a:r>
              <a:rPr lang="en-US" b="1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YAFdJjTk5UU 0"/>
              </a:rPr>
              <a:t>dataframe</a:t>
            </a: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YAFdJjTk5UU 0"/>
              </a:rPr>
              <a:t> to only include `Falcon 9` launches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YAFdJjTk5UU 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remove the Falcon 1 launches keeping only the Falcon 9 launches. Filter the data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dataframe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using the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BoosterVersion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column to only keep the Falcon 9 launches. Save the filtered data to a new </a:t>
            </a:r>
            <a:r>
              <a:rPr lang="en-US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dataframe</a:t>
            </a: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called data_falcon9.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Collection: API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Web scrap Falcon 9 launch records with </a:t>
            </a:r>
            <a:r>
              <a:rPr lang="en-US" dirty="0" err="1"/>
              <a:t>BeautifulSoup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Extract a Falcon 9 launch records HTML table from Wikipedia</a:t>
            </a:r>
          </a:p>
          <a:p>
            <a:pPr lvl="1"/>
            <a:r>
              <a:rPr lang="en-US" dirty="0"/>
              <a:t>Parse the table and convert it into a Pandas data frame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Collection: Web Scrapping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233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601870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dirty="0"/>
              <a:t>Link to Notebook:</a:t>
            </a:r>
          </a:p>
          <a:p>
            <a:pPr lvl="1"/>
            <a:r>
              <a:rPr lang="en-US" dirty="0">
                <a:hlinkClick r:id="rId3"/>
              </a:rPr>
              <a:t>Click here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66079E-D575-6CA0-DD6E-C8906177D43D}"/>
              </a:ext>
            </a:extLst>
          </p:cNvPr>
          <p:cNvSpPr/>
          <p:nvPr/>
        </p:nvSpPr>
        <p:spPr>
          <a:xfrm>
            <a:off x="7236542" y="1956619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</a:rPr>
              <a:t>Request and parse the SpaceX launch data using the GET request</a:t>
            </a:r>
            <a:endParaRPr lang="en-IN" dirty="0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B04C00B2-3A36-1DB0-7CB7-6EAFD38EAE40}"/>
              </a:ext>
            </a:extLst>
          </p:cNvPr>
          <p:cNvSpPr/>
          <p:nvPr/>
        </p:nvSpPr>
        <p:spPr>
          <a:xfrm>
            <a:off x="8495071" y="2733368"/>
            <a:ext cx="219701" cy="4129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AFABAE-3603-E454-5DE5-4BBEA3429D68}"/>
              </a:ext>
            </a:extLst>
          </p:cNvPr>
          <p:cNvSpPr/>
          <p:nvPr/>
        </p:nvSpPr>
        <p:spPr>
          <a:xfrm>
            <a:off x="7269162" y="3172733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Decode response as </a:t>
            </a:r>
            <a:r>
              <a:rPr lang="en-IN" sz="1400" dirty="0" err="1"/>
              <a:t>json</a:t>
            </a:r>
            <a:r>
              <a:rPr lang="en-IN" sz="1400" dirty="0"/>
              <a:t> </a:t>
            </a:r>
          </a:p>
          <a:p>
            <a:pPr algn="ctr"/>
            <a:r>
              <a:rPr lang="en-IN" sz="1400" dirty="0"/>
              <a:t>-&gt; </a:t>
            </a:r>
            <a:r>
              <a:rPr lang="en-IN" sz="1400" dirty="0" err="1"/>
              <a:t>Dataframe</a:t>
            </a:r>
            <a:r>
              <a:rPr lang="en-IN" sz="1400" dirty="0"/>
              <a:t>-&gt;.</a:t>
            </a:r>
            <a:r>
              <a:rPr lang="en-IN" sz="1400" dirty="0" err="1"/>
              <a:t>json_normalise</a:t>
            </a:r>
            <a:r>
              <a:rPr lang="en-IN" sz="1400" dirty="0"/>
              <a:t>()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5DCF07-CC1B-0206-8561-403E7217DE56}"/>
              </a:ext>
            </a:extLst>
          </p:cNvPr>
          <p:cNvSpPr/>
          <p:nvPr/>
        </p:nvSpPr>
        <p:spPr>
          <a:xfrm>
            <a:off x="7269162" y="4421309"/>
            <a:ext cx="2743200" cy="7767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FFFFFF"/>
                </a:solidFill>
                <a:effectLst/>
              </a:rPr>
              <a:t>Filter the </a:t>
            </a:r>
            <a:r>
              <a:rPr lang="en-US" b="1" i="0" dirty="0" err="1">
                <a:solidFill>
                  <a:srgbClr val="FFFFFF"/>
                </a:solidFill>
                <a:effectLst/>
              </a:rPr>
              <a:t>dataframe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to only include `Falcon 9` launches</a:t>
            </a:r>
            <a:endParaRPr lang="en-IN" dirty="0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3EB5AA11-FE83-2D01-166D-F5E27779969D}"/>
              </a:ext>
            </a:extLst>
          </p:cNvPr>
          <p:cNvSpPr/>
          <p:nvPr/>
        </p:nvSpPr>
        <p:spPr>
          <a:xfrm>
            <a:off x="8495070" y="3963080"/>
            <a:ext cx="219701" cy="4129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f80a141d-92ca-4d3d-9308-f7e7b1d44ce8"/>
    <ds:schemaRef ds:uri="155be751-a274-42e8-93fb-f39d3b9bccc8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1061</TotalTime>
  <Words>1362</Words>
  <Application>Microsoft Office PowerPoint</Application>
  <PresentationFormat>Widescreen</PresentationFormat>
  <Paragraphs>201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Arial Unicode MS</vt:lpstr>
      <vt:lpstr>Calibri</vt:lpstr>
      <vt:lpstr>IBM Plex Mono SemiBold</vt:lpstr>
      <vt:lpstr>YAFdJjTk5UU 0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Arushi Kapoor</cp:lastModifiedBy>
  <cp:revision>200</cp:revision>
  <dcterms:created xsi:type="dcterms:W3CDTF">2021-04-29T18:58:34Z</dcterms:created>
  <dcterms:modified xsi:type="dcterms:W3CDTF">2024-04-15T11:38:32Z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